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816" r:id="rId1"/>
  </p:sldMasterIdLst>
  <p:notesMasterIdLst>
    <p:notesMasterId r:id="rId2"/>
  </p:notesMasterIdLst>
  <p:sldIdLst>
    <p:sldId id="256" r:id="rId3"/>
    <p:sldId id="258" r:id="rId4"/>
    <p:sldId id="260" r:id="rId5"/>
    <p:sldId id="276" r:id="rId6"/>
    <p:sldId id="261" r:id="rId7"/>
    <p:sldId id="293" r:id="rId8"/>
    <p:sldId id="285" r:id="rId9"/>
    <p:sldId id="286" r:id="rId10"/>
    <p:sldId id="287" r:id="rId11"/>
    <p:sldId id="299" r:id="rId12"/>
    <p:sldId id="297" r:id="rId13"/>
    <p:sldId id="262" r:id="rId14"/>
    <p:sldId id="282" r:id="rId15"/>
    <p:sldId id="301" r:id="rId16"/>
    <p:sldId id="283" r:id="rId17"/>
    <p:sldId id="274" r:id="rId18"/>
    <p:sldId id="284" r:id="rId19"/>
    <p:sldId id="280" r:id="rId20"/>
    <p:sldId id="265" r:id="rId21"/>
    <p:sldId id="295" r:id="rId22"/>
    <p:sldId id="267" r:id="rId23"/>
    <p:sldId id="268" r:id="rId24"/>
    <p:sldId id="300" r:id="rId25"/>
  </p:sldIdLst>
  <p:sldSz cx="9144000" cy="6858000" type="screen4x3"/>
  <p:notesSz cx="6858000" cy="9144000"/>
  <p:custDataLst>
    <p:tags r:id="rId2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E816EC8-6A42-4EDB-AFF8-A7D029641E30}">
          <p14:sldIdLst>
            <p14:sldId id="256"/>
            <p14:sldId id="258"/>
            <p14:sldId id="260"/>
            <p14:sldId id="276"/>
            <p14:sldId id="261"/>
            <p14:sldId id="293"/>
            <p14:sldId id="285"/>
            <p14:sldId id="286"/>
            <p14:sldId id="287"/>
            <p14:sldId id="299"/>
            <p14:sldId id="297"/>
            <p14:sldId id="262"/>
            <p14:sldId id="282"/>
            <p14:sldId id="301"/>
          </p14:sldIdLst>
        </p14:section>
        <p14:section name="Раздел без заголовка" id="{1163D90D-7CED-40D3-A536-6A35194515B0}">
          <p14:sldIdLst>
            <p14:sldId id="283"/>
            <p14:sldId id="274"/>
            <p14:sldId id="284"/>
            <p14:sldId id="280"/>
            <p14:sldId id="265"/>
            <p14:sldId id="295"/>
            <p14:sldId id="267"/>
            <p14:sldId id="268"/>
            <p14:sldId id="30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2609" autoAdjust="0"/>
  </p:normalViewPr>
  <p:slideViewPr>
    <p:cSldViewPr>
      <p:cViewPr varScale="1">
        <p:scale>
          <a:sx n="92" d="100"/>
          <a:sy n="92" d="100"/>
        </p:scale>
        <p:origin x="-21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slide" Target="slides/slide14.xml" /><Relationship Id="rId17" Type="http://schemas.openxmlformats.org/officeDocument/2006/relationships/slide" Target="slides/slide15.xml" /><Relationship Id="rId18" Type="http://schemas.openxmlformats.org/officeDocument/2006/relationships/slide" Target="slides/slide16.xml" /><Relationship Id="rId19" Type="http://schemas.openxmlformats.org/officeDocument/2006/relationships/slide" Target="slides/slide17.xml" /><Relationship Id="rId2" Type="http://schemas.openxmlformats.org/officeDocument/2006/relationships/notesMaster" Target="notesMasters/notesMaster1.xml" /><Relationship Id="rId20" Type="http://schemas.openxmlformats.org/officeDocument/2006/relationships/slide" Target="slides/slide18.xml" /><Relationship Id="rId21" Type="http://schemas.openxmlformats.org/officeDocument/2006/relationships/slide" Target="slides/slide19.xml" /><Relationship Id="rId22" Type="http://schemas.openxmlformats.org/officeDocument/2006/relationships/slide" Target="slides/slide20.xml" /><Relationship Id="rId23" Type="http://schemas.openxmlformats.org/officeDocument/2006/relationships/slide" Target="slides/slide21.xml" /><Relationship Id="rId24" Type="http://schemas.openxmlformats.org/officeDocument/2006/relationships/slide" Target="slides/slide22.xml" /><Relationship Id="rId25" Type="http://schemas.openxmlformats.org/officeDocument/2006/relationships/slide" Target="slides/slide23.xml" /><Relationship Id="rId26" Type="http://schemas.openxmlformats.org/officeDocument/2006/relationships/tags" Target="tags/tag1.xml" /><Relationship Id="rId27" Type="http://schemas.openxmlformats.org/officeDocument/2006/relationships/presProps" Target="presProps.xml" /><Relationship Id="rId28" Type="http://schemas.openxmlformats.org/officeDocument/2006/relationships/viewProps" Target="viewProps.xml" /><Relationship Id="rId29" Type="http://schemas.openxmlformats.org/officeDocument/2006/relationships/theme" Target="theme/theme1.xml" /><Relationship Id="rId3" Type="http://schemas.openxmlformats.org/officeDocument/2006/relationships/slide" Target="slides/slide1.xml" /><Relationship Id="rId30" Type="http://schemas.openxmlformats.org/officeDocument/2006/relationships/tableStyles" Target="tableStyles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BB426-6BDD-4B6D-B062-75018AF031B7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FED60-8F30-4A1C-AABB-6EDBA1F53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422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6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FED60-8F30-4A1C-AABB-6EDBA1F5331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625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FED60-8F30-4A1C-AABB-6EDBA1F5331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676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FED60-8F30-4A1C-AABB-6EDBA1F5331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432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FED60-8F30-4A1C-AABB-6EDBA1F53314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13260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1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ct val="0"/>
              </a:spcBef>
              <a:spcAft>
                <a:spcPct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ct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73000"/>
              <a:buFontTx/>
              <a:buNone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jpeg" /><Relationship Id="rId13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/>
  <p:timing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Tx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Tx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2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10.jpe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1.jpe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2.jpeg" /><Relationship Id="rId3" Type="http://schemas.openxmlformats.org/officeDocument/2006/relationships/image" Target="../media/image13.jpe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4.jpe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5.jpeg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jpeg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hemeOverride" Target="../theme/themeOverride1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4.xml" /><Relationship Id="rId3" Type="http://schemas.openxmlformats.org/officeDocument/2006/relationships/image" Target="../media/image16.jpeg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4.jpeg" /><Relationship Id="rId3" Type="http://schemas.openxmlformats.org/officeDocument/2006/relationships/image" Target="../media/image5.jpeg" /><Relationship Id="rId4" Type="http://schemas.openxmlformats.org/officeDocument/2006/relationships/image" Target="../media/image6.jpeg" /><Relationship Id="rId5" Type="http://schemas.openxmlformats.org/officeDocument/2006/relationships/image" Target="../media/image7.jpeg" /><Relationship Id="rId6" Type="http://schemas.openxmlformats.org/officeDocument/2006/relationships/image" Target="../media/image8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9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5873573"/>
            <a:ext cx="5112568" cy="864096"/>
          </a:xfrm>
        </p:spPr>
        <p:txBody>
          <a:bodyPr>
            <a:noAutofit/>
          </a:bodyPr>
          <a:lstStyle/>
          <a:p>
            <a:pPr algn="l"/>
            <a:br>
              <a:rPr lang="ru-RU" sz="1600" b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0" i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Педагог-психолог </a:t>
            </a:r>
            <a:r>
              <a:rPr lang="ru-RU" sz="1400" b="0" i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ЦПМПК ГБОУ СО </a:t>
            </a:r>
            <a:r>
              <a:rPr lang="ru-RU" sz="1400" b="0" i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ЦППМСП </a:t>
            </a:r>
            <a:r>
              <a:rPr lang="ru-RU" sz="1400" b="0" i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«Ресурс» </a:t>
            </a:r>
            <a:r>
              <a:rPr lang="ru-RU" sz="1600" b="0" i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Евстигнеева </a:t>
            </a:r>
            <a:r>
              <a:rPr lang="ru-RU" sz="1600" b="0" i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ОЛЬГА   АЛЕКСЕЕВНА</a:t>
            </a:r>
            <a:br>
              <a:rPr lang="ru-RU" sz="1600" b="0" i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1600" b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9989" y="260648"/>
            <a:ext cx="8136904" cy="1656184"/>
          </a:xfrm>
        </p:spPr>
        <p:txBody>
          <a:bodyPr anchor="ctr">
            <a:noAutofit/>
          </a:bodyPr>
          <a:lstStyle/>
          <a:p>
            <a:pPr algn="ctr"/>
            <a:r>
              <a:rPr lang="ru-RU" sz="3200" b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Гаджеты</a:t>
            </a:r>
            <a:r>
              <a:rPr lang="ru-RU" sz="3200"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Помощники или вредители?</a:t>
            </a:r>
          </a:p>
          <a:p>
            <a:pPr algn="ctr"/>
            <a:r>
              <a:rPr lang="ru-RU" sz="32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Влияние </a:t>
            </a:r>
            <a:r>
              <a:rPr lang="ru-RU" sz="3200"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гаджетов на развитие «особых» детей младшего школьного возраста».</a:t>
            </a:r>
          </a:p>
        </p:txBody>
      </p:sp>
      <p:pic>
        <p:nvPicPr>
          <p:cNvPr id="4" name="Рисунок 3" descr="https://avatars.dzeninfra.ru/get-zen_doc/241223/pub_5bdbcd5a44fea400aaec10ed_5bdbcde2a0961500ac224060/scale_120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2132856"/>
            <a:ext cx="5508377" cy="37536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1768132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700808"/>
            <a:ext cx="7772400" cy="4464496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ru-RU" sz="36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241470"/>
            <a:ext cx="7425846" cy="504056"/>
          </a:xfrm>
        </p:spPr>
        <p:txBody>
          <a:bodyPr anchor="ctr">
            <a:noAutofit/>
          </a:bodyPr>
          <a:lstStyle/>
          <a:p>
            <a:pPr algn="ctr"/>
            <a:r>
              <a:rPr lang="ru-RU" b="1" cap="all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B13F9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Образовательные он-</a:t>
            </a:r>
            <a:r>
              <a:rPr lang="ru-RU" b="1" cap="all" err="1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B13F9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лайн</a:t>
            </a:r>
            <a:r>
              <a:rPr lang="ru-RU" b="1" cap="all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B13F9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Мероприятия</a:t>
            </a:r>
            <a:endParaRPr lang="ru-RU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764704"/>
            <a:ext cx="7501814" cy="5808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2206378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188640"/>
            <a:ext cx="7992888" cy="6621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6541318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936104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Компьютерная зависимость</a:t>
            </a:r>
            <a:br>
              <a:rPr lang="ru-RU" sz="3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3600">
                <a:solidFill>
                  <a:schemeClr val="tx2"/>
                </a:solidFill>
              </a:rPr>
              <a:t>   </a:t>
            </a:r>
          </a:p>
        </p:txBody>
      </p:sp>
      <p:pic>
        <p:nvPicPr>
          <p:cNvPr id="4" name="Рисунок 3" descr="Как бороться с компьютерной зависимостью у ребёнка?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1052736"/>
            <a:ext cx="4536504" cy="30505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Компьютерная зависимость у подростков. 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23928" y="3571025"/>
            <a:ext cx="4248472" cy="30505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7188187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26" name="Picture 2" descr="C:\Users\admin\Desktop\цифровая зависимост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143000" y="-857250"/>
            <a:ext cx="11430000" cy="857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9521060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Заголовок 2"/>
          <p:cNvSpPr txBox="1"/>
          <p:nvPr/>
        </p:nvSpPr>
        <p:spPr>
          <a:xfrm>
            <a:off x="611560" y="404664"/>
            <a:ext cx="7094984" cy="64807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ru-RU" sz="28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Признаки зависимости у детей</a:t>
            </a:r>
            <a:endParaRPr lang="ru-RU" sz="280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5744" y="1484784"/>
            <a:ext cx="7200800" cy="4038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just" defTabSz="893763">
              <a:lnSpc>
                <a:spcPct val="15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ru-RU" sz="20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Ребёнок теряет интерес к другим занятиям.</a:t>
            </a:r>
          </a:p>
          <a:p>
            <a:pPr marL="274320" indent="-274320" algn="just" defTabSz="893763">
              <a:lnSpc>
                <a:spcPct val="15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ru-RU" sz="20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Всё своё свободное время ребёнок стремится провести с гаджетами.</a:t>
            </a:r>
          </a:p>
          <a:p>
            <a:pPr marL="274320" indent="-274320" algn="just" defTabSz="893763">
              <a:lnSpc>
                <a:spcPct val="15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ru-RU" sz="20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Постепенная утрата контакта с родителями.</a:t>
            </a:r>
          </a:p>
          <a:p>
            <a:pPr marL="274320" indent="-274320" algn="just" defTabSz="893763">
              <a:lnSpc>
                <a:spcPct val="15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ru-RU" sz="20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Ребёнок всё меньше стремится к общению с другими детьми, а общение становится поверхностным.</a:t>
            </a:r>
          </a:p>
          <a:p>
            <a:pPr marL="274320" indent="-274320" algn="just" defTabSz="893763">
              <a:lnSpc>
                <a:spcPct val="15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ru-RU" sz="20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Формально отвечает на вопросы, избегает доверительных отношений.</a:t>
            </a:r>
          </a:p>
        </p:txBody>
      </p:sp>
    </p:spTree>
    <p:extLst>
      <p:ext uri="{BB962C8B-B14F-4D97-AF65-F5344CB8AC3E}">
        <p14:creationId xmlns:p14="http://schemas.microsoft.com/office/powerpoint/2010/main" val="349391378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239000" cy="720080"/>
          </a:xfrm>
        </p:spPr>
        <p:txBody>
          <a:bodyPr>
            <a:normAutofit/>
          </a:bodyPr>
          <a:lstStyle/>
          <a:p>
            <a:pPr algn="ctr"/>
            <a:r>
              <a:rPr lang="ru-RU"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Признаки зависимости у 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7848872" cy="503910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60000"/>
              </a:lnSpc>
            </a:pPr>
            <a:r>
              <a:rPr lang="ru-RU" sz="200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Ребёнок начинает обманывать, стремится любыми способами  заполучить желаемое.</a:t>
            </a:r>
            <a:endParaRPr lang="ru-RU" sz="200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60000"/>
              </a:lnSpc>
            </a:pPr>
            <a:r>
              <a:rPr lang="ru-RU" sz="200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Ребёнок скрывает, сколько на самом деле провёл с </a:t>
            </a:r>
            <a:r>
              <a:rPr lang="ru-RU" sz="200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гаджетом</a:t>
            </a:r>
            <a:r>
              <a:rPr lang="ru-RU" sz="200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60000"/>
              </a:lnSpc>
            </a:pPr>
            <a:r>
              <a:rPr lang="ru-RU" sz="200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любое ограничение ребёнок даёт аффективные вспышки.</a:t>
            </a:r>
          </a:p>
          <a:p>
            <a:pPr marL="0" indent="0" algn="just">
              <a:lnSpc>
                <a:spcPct val="160000"/>
              </a:lnSpc>
            </a:pPr>
            <a:r>
              <a:rPr lang="ru-RU" sz="200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Ребёнок теряет контроль над временем, проведённым </a:t>
            </a:r>
            <a:endParaRPr lang="ru-RU" sz="200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60000"/>
              </a:lnSpc>
              <a:buNone/>
            </a:pPr>
            <a:r>
              <a:rPr lang="ru-RU" sz="200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 </a:t>
            </a:r>
            <a:r>
              <a:rPr lang="ru-RU" sz="200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экраном.</a:t>
            </a:r>
          </a:p>
          <a:p>
            <a:pPr marL="0" indent="0" algn="just">
              <a:lnSpc>
                <a:spcPct val="160000"/>
              </a:lnSpc>
            </a:pPr>
            <a:r>
              <a:rPr lang="ru-RU" sz="200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Ребёнок приходит из школы и первым делом садится </a:t>
            </a:r>
            <a:r>
              <a:rPr lang="ru-RU" sz="200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 гаджет</a:t>
            </a:r>
            <a:r>
              <a:rPr lang="ru-RU" sz="200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60000"/>
              </a:lnSpc>
            </a:pPr>
            <a:r>
              <a:rPr lang="ru-RU" sz="200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Непонятный эмоциональный подъём, который резко сменяется дурным настроением. </a:t>
            </a:r>
          </a:p>
          <a:p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1505282942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260648"/>
            <a:ext cx="7239000" cy="108012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br>
              <a:rPr lang="ru-RU" sz="32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32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32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угрозы формирования </a:t>
            </a:r>
            <a:br>
              <a:rPr lang="ru-RU"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зависимого поведения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340768"/>
            <a:ext cx="7704856" cy="5040560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ru-RU" sz="62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Влияние (давление) макросреды (живем в мире, где много технических устройств, в мегаполисах перенасыщение гаджетов);</a:t>
            </a:r>
          </a:p>
          <a:p>
            <a:pPr algn="just">
              <a:lnSpc>
                <a:spcPct val="170000"/>
              </a:lnSpc>
            </a:pPr>
            <a:r>
              <a:rPr lang="ru-RU" sz="62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 взрослого, который сам сидит в гаджетах.</a:t>
            </a:r>
          </a:p>
          <a:p>
            <a:pPr algn="just">
              <a:lnSpc>
                <a:spcPct val="170000"/>
              </a:lnSpc>
            </a:pPr>
            <a:r>
              <a:rPr lang="ru-RU" sz="62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трудности организации  контроля за временем, когда ребенок находится во взаимодействии с гаджетами;</a:t>
            </a:r>
          </a:p>
          <a:p>
            <a:pPr algn="just">
              <a:lnSpc>
                <a:spcPct val="170000"/>
              </a:lnSpc>
            </a:pPr>
            <a:r>
              <a:rPr lang="ru-RU" sz="62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Специфика общения в семье  ( недостаточность количества и качества )  общения в семье;</a:t>
            </a:r>
          </a:p>
          <a:p>
            <a:pPr algn="just">
              <a:lnSpc>
                <a:spcPct val="170000"/>
              </a:lnSpc>
            </a:pPr>
            <a:r>
              <a:rPr lang="ru-RU" sz="62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процесса социализации  и  воспитательных стратегий </a:t>
            </a:r>
            <a:r>
              <a:rPr lang="ru-RU" sz="62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семьи(родители </a:t>
            </a:r>
            <a:r>
              <a:rPr lang="ru-RU" sz="62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осознают взросления ребёнка и не изменяют стиль общения с ним</a:t>
            </a:r>
            <a:r>
              <a:rPr lang="ru-RU" sz="62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;)</a:t>
            </a:r>
          </a:p>
          <a:p>
            <a:pPr>
              <a:lnSpc>
                <a:spcPct val="150000"/>
              </a:lnSpc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921253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11430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угрозы формирования </a:t>
            </a:r>
            <a:br>
              <a:rPr lang="ru-RU"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зависимого поведения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7239000" cy="36004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ru-RU" sz="200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Низкая самооценка и неуверенность ребёнка в себе;</a:t>
            </a:r>
          </a:p>
          <a:p>
            <a:pPr>
              <a:lnSpc>
                <a:spcPct val="200000"/>
              </a:lnSpc>
            </a:pPr>
            <a:r>
              <a:rPr lang="ru-RU" sz="200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Замкнутость ребёнка, его неприятие сверстниками;</a:t>
            </a:r>
          </a:p>
          <a:p>
            <a:pPr>
              <a:lnSpc>
                <a:spcPct val="200000"/>
              </a:lnSpc>
            </a:pPr>
            <a:r>
              <a:rPr lang="ru-RU" sz="200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Трудности ребёнка  в организации  своего досуга;</a:t>
            </a:r>
          </a:p>
          <a:p>
            <a:pPr>
              <a:lnSpc>
                <a:spcPct val="200000"/>
              </a:lnSpc>
            </a:pPr>
            <a:r>
              <a:rPr lang="ru-RU" sz="200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Сложности ребенка в  решении  различных  жизненных задач;</a:t>
            </a:r>
          </a:p>
          <a:p>
            <a:pPr>
              <a:lnSpc>
                <a:spcPct val="200000"/>
              </a:lnSpc>
            </a:pPr>
            <a:r>
              <a:rPr lang="ru-RU" sz="200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Отсутствие личного пространства ребёнка.</a:t>
            </a:r>
          </a:p>
          <a:p>
            <a:pPr>
              <a:lnSpc>
                <a:spcPct val="200000"/>
              </a:lnSpc>
            </a:pPr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2278648449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3482457"/>
      </p:ext>
    </p:extLst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792088"/>
          </a:xfrm>
        </p:spPr>
        <p:txBody>
          <a:bodyPr>
            <a:normAutofit/>
          </a:bodyPr>
          <a:lstStyle/>
          <a:p>
            <a:pPr algn="just"/>
            <a:r>
              <a:rPr lang="ru-RU" sz="32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Рекомендации для родителей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052736"/>
            <a:ext cx="7408333" cy="489654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</a:pPr>
            <a:r>
              <a:rPr lang="ru-RU" sz="20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Предлагайте </a:t>
            </a:r>
            <a:r>
              <a:rPr lang="ru-RU" sz="20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ребёнку альтернативу занятию с электронным устройством;</a:t>
            </a:r>
          </a:p>
          <a:p>
            <a:pPr algn="just">
              <a:lnSpc>
                <a:spcPct val="150000"/>
              </a:lnSpc>
            </a:pPr>
            <a:r>
              <a:rPr lang="ru-RU" sz="20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Больше общайтесь с ребёнком;</a:t>
            </a:r>
          </a:p>
          <a:p>
            <a:pPr marL="0" indent="0" algn="just">
              <a:lnSpc>
                <a:spcPct val="150000"/>
              </a:lnSpc>
            </a:pPr>
            <a:r>
              <a:rPr lang="ru-RU" sz="20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пресекайте и по возможности удовлетворяйте любознательность ребёнка;</a:t>
            </a:r>
          </a:p>
          <a:p>
            <a:pPr marL="0" indent="0" algn="just">
              <a:lnSpc>
                <a:spcPct val="150000"/>
              </a:lnSpc>
            </a:pPr>
            <a:r>
              <a:rPr lang="ru-RU" sz="20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Старайтесь </a:t>
            </a:r>
            <a:r>
              <a:rPr lang="ru-RU" sz="20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разнообразить формы досуга;</a:t>
            </a:r>
          </a:p>
          <a:p>
            <a:pPr marL="0" indent="0" algn="just">
              <a:lnSpc>
                <a:spcPct val="150000"/>
              </a:lnSpc>
            </a:pPr>
            <a:r>
              <a:rPr lang="ru-RU" sz="20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Повышайте </a:t>
            </a:r>
            <a:r>
              <a:rPr lang="ru-RU" sz="20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самооценку ребёнка;</a:t>
            </a:r>
          </a:p>
          <a:p>
            <a:pPr marL="0" indent="0" algn="just">
              <a:lnSpc>
                <a:spcPct val="150000"/>
              </a:lnSpc>
            </a:pPr>
            <a:r>
              <a:rPr lang="ru-RU" sz="20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Старайтесь </a:t>
            </a:r>
            <a:r>
              <a:rPr lang="ru-RU" sz="20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сделать так, чтобы гаджет не  являлся средством  поощрения вашего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2764526795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32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такое гаджеты?</a:t>
            </a:r>
          </a:p>
        </p:txBody>
      </p:sp>
      <p:pic>
        <p:nvPicPr>
          <p:cNvPr id="6" name="Объект 5" descr="https://avatars.dzeninfra.ru/get-zen_doc/1710047/pub_60fc40bde259b71e1424be49_60fc41473b939a51fafb4e85/scale_1200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1720" y="1916832"/>
            <a:ext cx="4608778" cy="41044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5754399"/>
      </p:ext>
    </p:extLst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11430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Профилактика зависимости   </a:t>
            </a:r>
            <a:br>
              <a:rPr lang="ru-RU" sz="28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гаджетов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988840"/>
            <a:ext cx="7848872" cy="4392488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ru-RU" sz="20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Договориться с ребёнком об ограничении времени использования гаджетов.</a:t>
            </a:r>
          </a:p>
          <a:p>
            <a:pPr algn="just">
              <a:lnSpc>
                <a:spcPct val="170000"/>
              </a:lnSpc>
            </a:pPr>
            <a:r>
              <a:rPr lang="ru-RU" sz="20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Способствовать повышению самоорганизации ребёнка.</a:t>
            </a:r>
          </a:p>
          <a:p>
            <a:pPr algn="just">
              <a:lnSpc>
                <a:spcPct val="170000"/>
              </a:lnSpc>
            </a:pPr>
            <a:r>
              <a:rPr lang="ru-RU" sz="20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Поощрять дружбу с другими детьми.</a:t>
            </a:r>
          </a:p>
          <a:p>
            <a:pPr algn="just">
              <a:lnSpc>
                <a:spcPct val="170000"/>
              </a:lnSpc>
            </a:pPr>
            <a:r>
              <a:rPr lang="ru-RU" sz="20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Правильно организовать досуг (хобби, секции, совместный досуг)</a:t>
            </a:r>
          </a:p>
          <a:p>
            <a:pPr algn="just">
              <a:lnSpc>
                <a:spcPct val="170000"/>
              </a:lnSpc>
            </a:pPr>
            <a:r>
              <a:rPr lang="ru-RU" sz="20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Организовать безопасное информационное пространство внутри дома.</a:t>
            </a:r>
          </a:p>
          <a:p>
            <a:pPr marL="0" indent="0">
              <a:buNone/>
            </a:pPr>
            <a:r>
              <a:rPr lang="ru-RU" sz="2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01055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/>
</p:sld>
</file>

<file path=ppt/slides/slide2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>
                <a:solidFill>
                  <a:schemeClr val="tx2">
                    <a:lumMod val="75000"/>
                  </a:schemeClr>
                </a:solidFill>
              </a:rPr>
              <a:t>Шансы стать зависимым уменьшаются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84784"/>
            <a:ext cx="7848872" cy="4281339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200000"/>
              </a:lnSpc>
            </a:pPr>
            <a:r>
              <a:rPr lang="ru-RU"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в семье присутствует атмосфера </a:t>
            </a:r>
            <a:r>
              <a:rPr lang="ru-RU" sz="20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дружелюбия, комфорта</a:t>
            </a:r>
            <a:r>
              <a:rPr lang="ru-RU" sz="20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покоя и доверия;</a:t>
            </a:r>
          </a:p>
          <a:p>
            <a:pPr marL="0" indent="0" algn="just">
              <a:lnSpc>
                <a:spcPct val="200000"/>
              </a:lnSpc>
            </a:pPr>
            <a:r>
              <a:rPr lang="ru-RU" sz="20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ребёнку прививаются разносторонние интересы и увлечения;</a:t>
            </a:r>
          </a:p>
          <a:p>
            <a:pPr marL="0" indent="0" algn="just">
              <a:lnSpc>
                <a:spcPct val="200000"/>
              </a:lnSpc>
            </a:pPr>
            <a:r>
              <a:rPr lang="ru-RU" sz="20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ребёнка учат позитивному отношению к окружающему;</a:t>
            </a:r>
          </a:p>
          <a:p>
            <a:pPr marL="0" indent="0" algn="just">
              <a:lnSpc>
                <a:spcPct val="200000"/>
              </a:lnSpc>
            </a:pPr>
            <a:r>
              <a:rPr lang="ru-RU" sz="20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ребёнок учится ставить перед цели.</a:t>
            </a:r>
          </a:p>
        </p:txBody>
      </p:sp>
    </p:spTree>
    <p:extLst>
      <p:ext uri="{BB962C8B-B14F-4D97-AF65-F5344CB8AC3E}">
        <p14:creationId xmlns:p14="http://schemas.microsoft.com/office/powerpoint/2010/main" val="3948615921"/>
      </p:ext>
    </p:extLst>
  </p:cSld>
  <p:clrMapOvr>
    <a:masterClrMapping/>
  </p:clrMapOvr>
  <p:transition/>
  <p:timing/>
</p:sld>
</file>

<file path=ppt/slides/slide2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732696"/>
          </a:xfrm>
        </p:spPr>
        <p:txBody>
          <a:bodyPr>
            <a:normAutofit/>
          </a:bodyPr>
          <a:lstStyle/>
          <a:p>
            <a:pPr algn="ctr"/>
            <a:r>
              <a:rPr lang="ru-RU" sz="320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Важно знать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412776"/>
            <a:ext cx="7920880" cy="3096344"/>
          </a:xfrm>
        </p:spPr>
        <p:txBody>
          <a:bodyPr anchor="t">
            <a:normAutofit/>
          </a:bodyPr>
          <a:lstStyle/>
          <a:p>
            <a:pPr>
              <a:lnSpc>
                <a:spcPct val="200000"/>
              </a:lnSpc>
            </a:pPr>
            <a:r>
              <a:rPr lang="ru-RU" sz="20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Нельзя резко запрещать компьютерные игры ребёнку</a:t>
            </a:r>
            <a:r>
              <a:rPr lang="ru-RU" sz="20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0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который </a:t>
            </a:r>
            <a:r>
              <a:rPr lang="ru-RU" sz="20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уже втянулся в них.</a:t>
            </a:r>
          </a:p>
          <a:p>
            <a:pPr>
              <a:lnSpc>
                <a:spcPct val="200000"/>
              </a:lnSpc>
            </a:pPr>
            <a:r>
              <a:rPr lang="ru-RU" sz="20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все игры плохо влияют на психику.</a:t>
            </a:r>
          </a:p>
          <a:p>
            <a:pPr>
              <a:lnSpc>
                <a:spcPct val="200000"/>
              </a:lnSpc>
            </a:pPr>
            <a:r>
              <a:rPr lang="ru-RU" sz="20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Родители –могут помочь в  формировании  интересов ребёнка.</a:t>
            </a:r>
          </a:p>
        </p:txBody>
      </p:sp>
      <p:pic>
        <p:nvPicPr>
          <p:cNvPr id="1026" name="Picture 2" descr="МарТан.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44208" y="116632"/>
            <a:ext cx="1600295" cy="237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486776"/>
      </p:ext>
    </p:extLst>
  </p:cSld>
  <p:clrMapOvr>
    <a:masterClrMapping/>
  </p:clrMapOvr>
  <p:transition/>
  <p:timing/>
</p:sld>
</file>

<file path=ppt/slides/slide2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239000" cy="1143000"/>
          </a:xfrm>
        </p:spPr>
        <p:txBody>
          <a:bodyPr>
            <a:noAutofit/>
          </a:bodyPr>
          <a:lstStyle/>
          <a:p>
            <a:pPr algn="ctr"/>
            <a:br>
              <a:rPr lang="ru-RU" sz="280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80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80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80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80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Центральная </a:t>
            </a:r>
            <a:br>
              <a:rPr lang="ru-RU" sz="240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психолого-медико-педагогическая </a:t>
            </a:r>
            <a:r>
              <a:rPr lang="ru-RU" sz="240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комиссия (ЦПМПК</a:t>
            </a:r>
            <a:r>
              <a:rPr lang="ru-RU" sz="240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7787208" cy="4846320"/>
          </a:xfrm>
        </p:spPr>
        <p:txBody>
          <a:bodyPr/>
          <a:lstStyle/>
          <a:p>
            <a:pPr marL="0" indent="0">
              <a:buNone/>
            </a:pPr>
            <a:r>
              <a:rPr lang="ru-RU"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Наш адрес: </a:t>
            </a:r>
            <a:r>
              <a:rPr lang="ru-RU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Екатеринбург, ул. Машинная, </a:t>
            </a:r>
            <a:r>
              <a:rPr lang="ru-RU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д.31</a:t>
            </a:r>
          </a:p>
          <a:p>
            <a:pPr marL="0" indent="0">
              <a:buNone/>
            </a:pPr>
            <a:r>
              <a:rPr lang="ru-RU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тел. (343</a:t>
            </a:r>
            <a:r>
              <a:rPr lang="ru-RU"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221-01-57</a:t>
            </a:r>
          </a:p>
          <a:p>
            <a:pPr marL="0" indent="0">
              <a:buNone/>
            </a:pPr>
            <a:r>
              <a:rPr lang="en-US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info@center-resurs.ru</a:t>
            </a:r>
            <a:endParaRPr lang="ru-RU" b="1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https://</a:t>
            </a:r>
            <a:r>
              <a:rPr lang="ru-RU" b="1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ресурс.дети/</a:t>
            </a:r>
          </a:p>
        </p:txBody>
      </p:sp>
    </p:spTree>
    <p:extLst>
      <p:ext uri="{BB962C8B-B14F-4D97-AF65-F5344CB8AC3E}">
        <p14:creationId xmlns:p14="http://schemas.microsoft.com/office/powerpoint/2010/main" val="1513121321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32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Положительные моменты использования гаджетов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5" y="1628800"/>
            <a:ext cx="7992888" cy="4497363"/>
          </a:xfrm>
        </p:spPr>
        <p:txBody>
          <a:bodyPr>
            <a:normAutofit lnSpcReduction="10000"/>
          </a:bodyPr>
          <a:lstStyle/>
          <a:p>
            <a:pPr marL="179388" indent="-3175" algn="just">
              <a:lnSpc>
                <a:spcPct val="150000"/>
              </a:lnSpc>
            </a:pPr>
            <a:r>
              <a:rPr lang="ru-RU" sz="22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Доступ  </a:t>
            </a:r>
            <a:r>
              <a:rPr lang="ru-RU" sz="24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большому объёму информации.</a:t>
            </a:r>
          </a:p>
          <a:p>
            <a:pPr marL="179388" indent="-3175" algn="just">
              <a:lnSpc>
                <a:spcPct val="150000"/>
              </a:lnSpc>
            </a:pPr>
            <a:r>
              <a:rPr lang="ru-RU" sz="24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Формирование  </a:t>
            </a:r>
            <a:r>
              <a:rPr lang="ru-RU" sz="24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навыков поиска и фильтрации информации.</a:t>
            </a:r>
          </a:p>
          <a:p>
            <a:pPr marL="179388" indent="-3175" algn="just">
              <a:lnSpc>
                <a:spcPct val="150000"/>
              </a:lnSpc>
            </a:pPr>
            <a:r>
              <a:rPr lang="ru-RU" sz="24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Возможность </a:t>
            </a:r>
            <a:r>
              <a:rPr lang="ru-RU" sz="24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зафиксировать понравившийся момент.</a:t>
            </a:r>
          </a:p>
          <a:p>
            <a:pPr marL="179388" indent="-3175" algn="just">
              <a:lnSpc>
                <a:spcPct val="150000"/>
              </a:lnSpc>
            </a:pPr>
            <a:r>
              <a:rPr lang="ru-RU" sz="24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Средство </a:t>
            </a:r>
            <a:r>
              <a:rPr lang="ru-RU" sz="24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связи с родителями, одноклассниками, учителем. </a:t>
            </a:r>
          </a:p>
          <a:p>
            <a:pPr marL="179388" indent="-3175" algn="just">
              <a:lnSpc>
                <a:spcPct val="150000"/>
              </a:lnSpc>
            </a:pPr>
            <a:r>
              <a:rPr lang="ru-RU" sz="24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Способствует </a:t>
            </a:r>
            <a:r>
              <a:rPr lang="ru-RU" sz="24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формированию навыков письма, чтения, развитию  мелкой моторики, познавательных процессов</a:t>
            </a:r>
            <a:r>
              <a:rPr lang="ru-RU"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9388" indent="-3175">
              <a:lnSpc>
                <a:spcPct val="150000"/>
              </a:lnSpc>
            </a:pPr>
            <a:endParaRPr lang="ru-RU" sz="2400">
              <a:solidFill>
                <a:schemeClr val="tx2"/>
              </a:solidFill>
            </a:endParaRPr>
          </a:p>
          <a:p>
            <a:pPr marL="180000">
              <a:lnSpc>
                <a:spcPct val="150000"/>
              </a:lnSpc>
            </a:pPr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2817213985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Рисунок 3" descr="Вебинар Мерсибо 20.11.2019 Домашний логопед.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285321"/>
            <a:ext cx="4572000" cy="221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Новости от Учи.ру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0" y="3212976"/>
            <a:ext cx="4572000" cy="2397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Детские. радости. пособия для скачивания, онлайн игры. для детского сада и ...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2924944"/>
            <a:ext cx="4211960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Сайт-игра РАЗУМЕЙКИН.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32040" y="986128"/>
            <a:ext cx="3312368" cy="1512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Развивающие онлайн-игры для детей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124" y="5373216"/>
            <a:ext cx="5148580" cy="14847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0728041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32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Отрицательные моменты использования гаджетов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628800"/>
            <a:ext cx="7992887" cy="4713387"/>
          </a:xfrm>
        </p:spPr>
        <p:txBody>
          <a:bodyPr anchor="ctr">
            <a:normAutofit fontScale="925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ru-RU" sz="24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Физиологические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(снижение зрения, ухудшение осанки, опасный источник электро-магнитного излучения, гиподинамия, нарушение сна, ослабление иммунитета, нарушения функционирования деятельности нервной системы).</a:t>
            </a:r>
          </a:p>
          <a:p>
            <a:pPr marL="0" lvl="0" indent="0" algn="just">
              <a:lnSpc>
                <a:spcPct val="170000"/>
              </a:lnSpc>
              <a:buClr>
                <a:srgbClr val="31B6FD"/>
              </a:buClr>
              <a:buNone/>
            </a:pPr>
            <a:r>
              <a:rPr lang="ru-RU" sz="24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Психологические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(нарушение формирования личности: «уход в себя»,  отрыв от  реальности, «уплощение эмоций»; формирование  зависимости, нарушения эмоционально-волевой сферы (проявление страхов, агрессии), гонка за новинками и другие.</a:t>
            </a:r>
          </a:p>
        </p:txBody>
      </p:sp>
    </p:spTree>
    <p:extLst>
      <p:ext uri="{BB962C8B-B14F-4D97-AF65-F5344CB8AC3E}">
        <p14:creationId xmlns:p14="http://schemas.microsoft.com/office/powerpoint/2010/main" val="3020691581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681"/>
            <a:ext cx="8604448" cy="654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5786780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084640" cy="1556792"/>
          </a:xfrm>
        </p:spPr>
        <p:txBody>
          <a:bodyPr>
            <a:noAutofit/>
          </a:bodyPr>
          <a:lstStyle/>
          <a:p>
            <a:pPr algn="ctr"/>
            <a:br>
              <a:rPr lang="ru-RU" sz="320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отрицательные стороны использования гаджетов детьми с ОВЗ </a:t>
            </a:r>
            <a:endParaRPr lang="ru-RU" sz="280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70000"/>
              </a:lnSpc>
            </a:pPr>
            <a:r>
              <a:rPr lang="ru-RU" smtClean="0"/>
              <a:t> </a:t>
            </a:r>
            <a:r>
              <a:rPr lang="ru-RU" sz="29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 нарушении  зрения,  </a:t>
            </a:r>
            <a:r>
              <a:rPr lang="ru-RU" sz="29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постоянное мерцание монитора или экрана телефона приводит к повышенному утомлению глаз  ребёнка и, как следствие, ухудшение состояния его зрительных анализаторов</a:t>
            </a:r>
            <a:r>
              <a:rPr lang="ru-RU" sz="29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ru-RU" sz="60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70000"/>
              </a:lnSpc>
            </a:pPr>
            <a:r>
              <a:rPr lang="ru-RU" sz="29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9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9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ребенка с </a:t>
            </a:r>
            <a:r>
              <a:rPr lang="ru-RU" sz="29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особыми образовательными потребностями есть нарушение опорно-двигательного аппарата, то долгое пребывание за компьютером серьёзно скажется на его общем самочувствии. В то время, как здоровый ребёнок после продолжительного времени, проведённого за гаджетом, может снять накопившееся напряжение на прогулке или в спортивной секции, ребёнок с двигательными нарушениями лишён такой возможности.</a:t>
            </a:r>
            <a:r>
              <a:rPr lang="ru-RU" sz="290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59410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отрицательные </a:t>
            </a:r>
            <a:r>
              <a:rPr lang="ru-RU"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стороны использования гаджетов </a:t>
            </a:r>
            <a:br>
              <a:rPr lang="ru-RU" sz="28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детьми </a:t>
            </a:r>
            <a:r>
              <a:rPr lang="ru-RU"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ОВЗ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348880"/>
            <a:ext cx="7239000" cy="367240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</a:pPr>
            <a:r>
              <a:rPr lang="ru-RU" sz="20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Фатально </a:t>
            </a:r>
            <a:r>
              <a:rPr lang="ru-RU" sz="20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сказывается постоянное мерцание экрана на детей, страдающих эпилепсией. Долгое «общение»  с гаджетом может спровоцировать приступ. </a:t>
            </a:r>
            <a:endParaRPr lang="ru-RU" sz="200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100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</a:pPr>
            <a:r>
              <a:rPr lang="ru-RU" sz="20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Также негативно может сказаться на здоровье и поведении чрезмерное увлечение гаджетами у детей с РАС.</a:t>
            </a:r>
            <a:endParaRPr lang="ru-RU" sz="200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058899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1346408"/>
          </a:xfrm>
        </p:spPr>
        <p:txBody>
          <a:bodyPr>
            <a:normAutofit/>
          </a:bodyPr>
          <a:lstStyle/>
          <a:p>
            <a:pPr algn="ctr"/>
            <a:r>
              <a:rPr lang="ru-RU" sz="28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Положительные </a:t>
            </a:r>
            <a:r>
              <a:rPr lang="ru-RU" sz="28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стороны использования гаджетов </a:t>
            </a:r>
            <a:br>
              <a:rPr lang="ru-RU" sz="28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детьми с ОВЗ</a:t>
            </a:r>
            <a:endParaRPr lang="ru-RU" sz="280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defTabSz="893763">
              <a:lnSpc>
                <a:spcPct val="170000"/>
              </a:lnSpc>
            </a:pPr>
            <a:r>
              <a:rPr lang="ru-RU" sz="20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детей с нарушением </a:t>
            </a:r>
            <a:r>
              <a:rPr lang="ru-RU" sz="20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опорно-двигательного аппарата      онлайн </a:t>
            </a:r>
            <a:r>
              <a:rPr lang="ru-RU" sz="20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общение через гаджеты является прекрасной возможностью выхода «в мир», социализацией и самореализацией своих возможностей</a:t>
            </a:r>
            <a:r>
              <a:rPr lang="ru-RU" sz="20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defTabSz="893763">
              <a:lnSpc>
                <a:spcPct val="170000"/>
              </a:lnSpc>
              <a:buNone/>
            </a:pPr>
            <a:endParaRPr lang="ru-RU" sz="40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ru-RU" sz="20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 как ребенок ограничен в передвижении, он лишен возможности познавать этот мир во всем его разнообразии, полноценно общаться с другими детьми, людьми, путешествовать и т.д.  </a:t>
            </a:r>
          </a:p>
        </p:txBody>
      </p:sp>
    </p:spTree>
    <p:extLst>
      <p:ext uri="{BB962C8B-B14F-4D97-AF65-F5344CB8AC3E}">
        <p14:creationId xmlns:p14="http://schemas.microsoft.com/office/powerpoint/2010/main" val="927837300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_rels/theme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r="http://schemas.openxmlformats.org/officeDocument/2006/relationships"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Arial"/>
        <a:cs typeface="Arial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Arial"/>
        <a:cs typeface="Arial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Override1.xml><?xml version="1.0" encoding="utf-8"?>
<a:themeOverride xmlns:r="http://schemas.openxmlformats.org/officeDocument/2006/relationships"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:vt="http://schemas.openxmlformats.org/officeDocument/2006/docPropsVTypes" xmlns="http://schemas.openxmlformats.org/officeDocument/2006/extended-properties">
  <Template>Waveform</Template>
  <Company/>
  <PresentationFormat>On-screen Show (4:3)</PresentationFormat>
  <Paragraphs>80</Paragraphs>
  <Slides>23</Slides>
  <Notes>4</Notes>
  <TotalTime>2547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baseType="lpstr" size="24">
      <vt:lpstr>Изящная</vt:lpstr>
      <vt:lpstr>Педагог-психолог ЦПМПК ГБОУ СО ЦППМСП «Ресурс» Евстигнеева ОЛЬГА   АЛЕКСЕЕВНА</vt:lpstr>
      <vt:lpstr>Что такое гаджеты?</vt:lpstr>
      <vt:lpstr>Положительные моменты использования гаджетов</vt:lpstr>
      <vt:lpstr>Slide 4</vt:lpstr>
      <vt:lpstr>Отрицательные моменты использования гаджетов</vt:lpstr>
      <vt:lpstr>Slide 6</vt:lpstr>
      <vt:lpstr> отрицательные стороны использования гаджетов детьми с ОВЗ </vt:lpstr>
      <vt:lpstr>отрицательные стороны использования гаджетов детьми с ОВЗ </vt:lpstr>
      <vt:lpstr>Положительные стороны использования гаджетов детьми с ОВЗ</vt:lpstr>
      <vt:lpstr> </vt:lpstr>
      <vt:lpstr>Slide 11</vt:lpstr>
      <vt:lpstr>Компьютерная зависимость</vt:lpstr>
      <vt:lpstr>Slide 13</vt:lpstr>
      <vt:lpstr>Slide 14</vt:lpstr>
      <vt:lpstr>Признаки зависимости у детей</vt:lpstr>
      <vt:lpstr>угрозы формирования зависимого поведения</vt:lpstr>
      <vt:lpstr>угрозы формирования зависимого поведения</vt:lpstr>
      <vt:lpstr>Slide 18</vt:lpstr>
      <vt:lpstr>    Рекомендации для родителей</vt:lpstr>
      <vt:lpstr>Профилактика зависимости   от гаджетов</vt:lpstr>
      <vt:lpstr>Шансы стать зависимым уменьшаются</vt:lpstr>
      <vt:lpstr>Важно знать</vt:lpstr>
      <vt:lpstr>Центральная психолого-медико-педагогическая комиссия (ЦПМПК)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Гаджеты. Помощники или вредители. Влияние гаджетов на развитие «особых» детей.</dc:title>
  <dc:creator>admin</dc:creator>
  <cp:lastModifiedBy>admin</cp:lastModifiedBy>
  <cp:revision>119</cp:revision>
  <dcterms:created xsi:type="dcterms:W3CDTF">2022-09-20T03:41:32Z</dcterms:created>
  <dcterms:modified xsi:type="dcterms:W3CDTF">2022-11-24T04:21:24Z</dcterms:modified>
</cp:coreProperties>
</file>